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10287000" cx="18288000"/>
  <p:notesSz cx="18288000" cy="10287000"/>
  <p:embeddedFontLst>
    <p:embeddedFont>
      <p:font typeface="Lato Light"/>
      <p:regular r:id="rId15"/>
      <p:bold r:id="rId16"/>
      <p:italic r:id="rId17"/>
      <p:boldItalic r:id="rId18"/>
    </p:embeddedFont>
    <p:embeddedFont>
      <p:font typeface="Tahoma"/>
      <p:regular r:id="rId19"/>
      <p:bold r:id="rId20"/>
    </p:embeddedFont>
    <p:embeddedFont>
      <p:font typeface="Helvetica Neue Light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5" roundtripDataSignature="AMtx7mjdFcQTeF7lOfnxAeSxqVKAu3K6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Tahoma-bold.fntdata"/><Relationship Id="rId22" Type="http://schemas.openxmlformats.org/officeDocument/2006/relationships/font" Target="fonts/HelveticaNeueLight-bold.fntdata"/><Relationship Id="rId21" Type="http://schemas.openxmlformats.org/officeDocument/2006/relationships/font" Target="fonts/HelveticaNeueLight-regular.fntdata"/><Relationship Id="rId24" Type="http://schemas.openxmlformats.org/officeDocument/2006/relationships/font" Target="fonts/HelveticaNeueLight-boldItalic.fntdata"/><Relationship Id="rId23" Type="http://schemas.openxmlformats.org/officeDocument/2006/relationships/font" Target="fonts/HelveticaNeue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LatoLight-regular.fntdata"/><Relationship Id="rId14" Type="http://schemas.openxmlformats.org/officeDocument/2006/relationships/slide" Target="slides/slide9.xml"/><Relationship Id="rId17" Type="http://schemas.openxmlformats.org/officeDocument/2006/relationships/font" Target="fonts/LatoLight-italic.fntdata"/><Relationship Id="rId16" Type="http://schemas.openxmlformats.org/officeDocument/2006/relationships/font" Target="fonts/LatoLight-bold.fntdata"/><Relationship Id="rId19" Type="http://schemas.openxmlformats.org/officeDocument/2006/relationships/font" Target="fonts/Tahoma-regular.fntdata"/><Relationship Id="rId18" Type="http://schemas.openxmlformats.org/officeDocument/2006/relationships/font" Target="fonts/LatoLigh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5716588" y="771525"/>
            <a:ext cx="6856412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" name="Google Shape;3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3:notes"/>
          <p:cNvSpPr/>
          <p:nvPr>
            <p:ph idx="2" type="sldImg"/>
          </p:nvPr>
        </p:nvSpPr>
        <p:spPr>
          <a:xfrm>
            <a:off x="5716588" y="771525"/>
            <a:ext cx="6856412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4:notes"/>
          <p:cNvSpPr/>
          <p:nvPr>
            <p:ph idx="2" type="sldImg"/>
          </p:nvPr>
        </p:nvSpPr>
        <p:spPr>
          <a:xfrm>
            <a:off x="5716588" y="771525"/>
            <a:ext cx="6856412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5:notes"/>
          <p:cNvSpPr/>
          <p:nvPr>
            <p:ph idx="2" type="sldImg"/>
          </p:nvPr>
        </p:nvSpPr>
        <p:spPr>
          <a:xfrm>
            <a:off x="5716588" y="771525"/>
            <a:ext cx="6856412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6:notes"/>
          <p:cNvSpPr/>
          <p:nvPr>
            <p:ph idx="2" type="sldImg"/>
          </p:nvPr>
        </p:nvSpPr>
        <p:spPr>
          <a:xfrm>
            <a:off x="5716588" y="771525"/>
            <a:ext cx="6856412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7:notes"/>
          <p:cNvSpPr/>
          <p:nvPr>
            <p:ph idx="2" type="sldImg"/>
          </p:nvPr>
        </p:nvSpPr>
        <p:spPr>
          <a:xfrm>
            <a:off x="5716588" y="771525"/>
            <a:ext cx="6856412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" name="Google Shape;77;p4:notes"/>
          <p:cNvSpPr/>
          <p:nvPr>
            <p:ph idx="2" type="sldImg"/>
          </p:nvPr>
        </p:nvSpPr>
        <p:spPr>
          <a:xfrm>
            <a:off x="5716588" y="771525"/>
            <a:ext cx="6856412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84" name="Google Shape;8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:notes"/>
          <p:cNvSpPr/>
          <p:nvPr>
            <p:ph idx="2" type="sldImg"/>
          </p:nvPr>
        </p:nvSpPr>
        <p:spPr>
          <a:xfrm>
            <a:off x="5716588" y="771525"/>
            <a:ext cx="6856412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title"/>
          </p:nvPr>
        </p:nvSpPr>
        <p:spPr>
          <a:xfrm>
            <a:off x="3290593" y="468810"/>
            <a:ext cx="11706820" cy="227707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0"/>
          <p:cNvSpPr txBox="1"/>
          <p:nvPr>
            <p:ph idx="10" type="dt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2" name="Google Shape;12;p20"/>
          <p:cNvSpPr txBox="1"/>
          <p:nvPr>
            <p:ph idx="11" type="ftr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12" type="sldNum"/>
          </p:nvPr>
        </p:nvSpPr>
        <p:spPr>
          <a:xfrm>
            <a:off x="8951862" y="9757917"/>
            <a:ext cx="370885" cy="351994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1"/>
          <p:cNvSpPr txBox="1"/>
          <p:nvPr>
            <p:ph type="title"/>
          </p:nvPr>
        </p:nvSpPr>
        <p:spPr>
          <a:xfrm>
            <a:off x="3290591" y="468811"/>
            <a:ext cx="11706820" cy="22770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0000" lIns="30000" spcFirstLastPara="1" rIns="30000" wrap="square" tIns="300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21"/>
          <p:cNvSpPr txBox="1"/>
          <p:nvPr>
            <p:ph idx="10" type="dt"/>
          </p:nvPr>
        </p:nvSpPr>
        <p:spPr>
          <a:xfrm>
            <a:off x="1676400" y="9534526"/>
            <a:ext cx="54864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7" name="Google Shape;17;p21"/>
          <p:cNvSpPr txBox="1"/>
          <p:nvPr>
            <p:ph idx="11" type="ftr"/>
          </p:nvPr>
        </p:nvSpPr>
        <p:spPr>
          <a:xfrm>
            <a:off x="8077200" y="9534526"/>
            <a:ext cx="82296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8" name="Google Shape;18;p21"/>
          <p:cNvSpPr txBox="1"/>
          <p:nvPr>
            <p:ph idx="12" type="sldNum"/>
          </p:nvPr>
        </p:nvSpPr>
        <p:spPr>
          <a:xfrm>
            <a:off x="8951863" y="9757916"/>
            <a:ext cx="435379" cy="233710"/>
          </a:xfrm>
          <a:prstGeom prst="rect">
            <a:avLst/>
          </a:prstGeom>
          <a:noFill/>
          <a:ln>
            <a:noFill/>
          </a:ln>
        </p:spPr>
        <p:txBody>
          <a:bodyPr anchorCtr="0" anchor="t" bIns="30000" lIns="30000" spcFirstLastPara="1" rIns="30000" wrap="square" tIns="3000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2"/>
          <p:cNvSpPr txBox="1"/>
          <p:nvPr>
            <p:ph type="title"/>
          </p:nvPr>
        </p:nvSpPr>
        <p:spPr>
          <a:xfrm>
            <a:off x="3290591" y="468811"/>
            <a:ext cx="11706820" cy="22770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0000" lIns="30000" spcFirstLastPara="1" rIns="30000" wrap="square" tIns="300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" type="body"/>
          </p:nvPr>
        </p:nvSpPr>
        <p:spPr>
          <a:xfrm>
            <a:off x="3290591" y="2745879"/>
            <a:ext cx="11706820" cy="6630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30000" lIns="30000" spcFirstLastPara="1" rIns="30000" wrap="square" tIns="30000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0" type="dt"/>
          </p:nvPr>
        </p:nvSpPr>
        <p:spPr>
          <a:xfrm>
            <a:off x="914400" y="953452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3" name="Google Shape;23;p22"/>
          <p:cNvSpPr txBox="1"/>
          <p:nvPr>
            <p:ph idx="11" type="ftr"/>
          </p:nvPr>
        </p:nvSpPr>
        <p:spPr>
          <a:xfrm>
            <a:off x="6248400" y="9534526"/>
            <a:ext cx="5791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25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4" name="Google Shape;24;p22"/>
          <p:cNvSpPr txBox="1"/>
          <p:nvPr>
            <p:ph idx="12" type="sldNum"/>
          </p:nvPr>
        </p:nvSpPr>
        <p:spPr>
          <a:xfrm>
            <a:off x="8951863" y="9757916"/>
            <a:ext cx="435379" cy="233710"/>
          </a:xfrm>
          <a:prstGeom prst="rect">
            <a:avLst/>
          </a:prstGeom>
          <a:noFill/>
          <a:ln>
            <a:noFill/>
          </a:ln>
        </p:spPr>
        <p:txBody>
          <a:bodyPr anchorCtr="0" anchor="t" bIns="30000" lIns="30000" spcFirstLastPara="1" rIns="30000" wrap="square" tIns="3000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/>
          <p:nvPr>
            <p:ph type="title"/>
          </p:nvPr>
        </p:nvSpPr>
        <p:spPr>
          <a:xfrm>
            <a:off x="3290591" y="468811"/>
            <a:ext cx="11706820" cy="22770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0000" lIns="30000" spcFirstLastPara="1" rIns="30000" wrap="square" tIns="300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" type="body"/>
          </p:nvPr>
        </p:nvSpPr>
        <p:spPr>
          <a:xfrm>
            <a:off x="914400" y="2660904"/>
            <a:ext cx="8077200" cy="6935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0000" lIns="91425" spcFirstLastPara="1" rIns="30000" wrap="square" tIns="30000">
            <a:normAutofit/>
          </a:bodyPr>
          <a:lstStyle>
            <a:lvl1pPr indent="-328612" lvl="0" marL="457200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3150"/>
            </a:lvl1pPr>
            <a:lvl2pPr indent="-328612" lvl="1" marL="914400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700"/>
            </a:lvl2pPr>
            <a:lvl3pPr indent="-328612" lvl="2" marL="1371600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250"/>
            </a:lvl3pPr>
            <a:lvl4pPr indent="-328612" lvl="3" marL="1828800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4pPr>
            <a:lvl5pPr indent="-328612" lvl="4" marL="2286000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5pPr>
            <a:lvl6pPr indent="-328612" lvl="5" marL="2743200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6pPr>
            <a:lvl7pPr indent="-328612" lvl="6" marL="3200400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7pPr>
            <a:lvl8pPr indent="-328612" lvl="7" marL="3657600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8pPr>
            <a:lvl9pPr indent="-328612" lvl="8" marL="4114800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9pPr>
          </a:lstStyle>
          <a:p/>
        </p:txBody>
      </p:sp>
      <p:sp>
        <p:nvSpPr>
          <p:cNvPr id="28" name="Google Shape;28;p23"/>
          <p:cNvSpPr txBox="1"/>
          <p:nvPr>
            <p:ph idx="2" type="body"/>
          </p:nvPr>
        </p:nvSpPr>
        <p:spPr>
          <a:xfrm>
            <a:off x="9296400" y="2660904"/>
            <a:ext cx="8077200" cy="6935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0000" lIns="30000" spcFirstLastPara="1" rIns="30000" wrap="square" tIns="30000">
            <a:normAutofit/>
          </a:bodyPr>
          <a:lstStyle>
            <a:lvl1pPr indent="-328612" lvl="0" marL="457200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3150"/>
            </a:lvl1pPr>
            <a:lvl2pPr indent="-328612" lvl="1" marL="914400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700"/>
            </a:lvl2pPr>
            <a:lvl3pPr indent="-328612" lvl="2" marL="1371600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250"/>
            </a:lvl3pPr>
            <a:lvl4pPr indent="-328612" lvl="3" marL="1828800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4pPr>
            <a:lvl5pPr indent="-328612" lvl="4" marL="2286000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5pPr>
            <a:lvl6pPr indent="-328612" lvl="5" marL="2743200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6pPr>
            <a:lvl7pPr indent="-328612" lvl="6" marL="3200400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7pPr>
            <a:lvl8pPr indent="-328612" lvl="7" marL="3657600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8pPr>
            <a:lvl9pPr indent="-328612" lvl="8" marL="4114800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9pPr>
          </a:lstStyle>
          <a:p/>
        </p:txBody>
      </p:sp>
      <p:sp>
        <p:nvSpPr>
          <p:cNvPr id="29" name="Google Shape;29;p23"/>
          <p:cNvSpPr txBox="1"/>
          <p:nvPr>
            <p:ph idx="10" type="dt"/>
          </p:nvPr>
        </p:nvSpPr>
        <p:spPr>
          <a:xfrm>
            <a:off x="914400" y="9715499"/>
            <a:ext cx="4267200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idx="11" type="ftr"/>
          </p:nvPr>
        </p:nvSpPr>
        <p:spPr>
          <a:xfrm>
            <a:off x="5281194" y="9715499"/>
            <a:ext cx="11015439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23"/>
          <p:cNvSpPr txBox="1"/>
          <p:nvPr>
            <p:ph idx="12" type="sldNum"/>
          </p:nvPr>
        </p:nvSpPr>
        <p:spPr>
          <a:xfrm>
            <a:off x="8951863" y="9757916"/>
            <a:ext cx="435379" cy="233710"/>
          </a:xfrm>
          <a:prstGeom prst="rect">
            <a:avLst/>
          </a:prstGeom>
          <a:noFill/>
          <a:ln>
            <a:noFill/>
          </a:ln>
        </p:spPr>
        <p:txBody>
          <a:bodyPr anchorCtr="0" anchor="t" bIns="30000" lIns="30000" spcFirstLastPara="1" rIns="30000" wrap="square" tIns="3000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cop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4"/>
          <p:cNvSpPr txBox="1"/>
          <p:nvPr>
            <p:ph idx="12" type="sldNum"/>
          </p:nvPr>
        </p:nvSpPr>
        <p:spPr>
          <a:xfrm>
            <a:off x="8951863" y="9757916"/>
            <a:ext cx="435379" cy="233710"/>
          </a:xfrm>
          <a:prstGeom prst="rect">
            <a:avLst/>
          </a:prstGeom>
          <a:noFill/>
          <a:ln>
            <a:noFill/>
          </a:ln>
        </p:spPr>
        <p:txBody>
          <a:bodyPr anchorCtr="0" anchor="t" bIns="30000" lIns="30000" spcFirstLastPara="1" rIns="30000" wrap="square" tIns="3000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3290591" y="468811"/>
            <a:ext cx="11706820" cy="22770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0000" lIns="30000" spcFirstLastPara="1" rIns="30000" wrap="square" tIns="300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 Light"/>
              <a:buNone/>
              <a:defRPr b="0" i="0" sz="4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 Light"/>
              <a:buNone/>
              <a:defRPr b="0" i="0" sz="4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 Light"/>
              <a:buNone/>
              <a:defRPr b="0" i="0" sz="4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 Light"/>
              <a:buNone/>
              <a:defRPr b="0" i="0" sz="4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 Light"/>
              <a:buNone/>
              <a:defRPr b="0" i="0" sz="4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 Light"/>
              <a:buNone/>
              <a:defRPr b="0" i="0" sz="4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 Light"/>
              <a:buNone/>
              <a:defRPr b="0" i="0" sz="4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 Light"/>
              <a:buNone/>
              <a:defRPr b="0" i="0" sz="4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 Light"/>
              <a:buNone/>
              <a:defRPr b="0" i="0" sz="4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3290591" y="2745879"/>
            <a:ext cx="11706820" cy="6630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30000" lIns="30000" spcFirstLastPara="1" rIns="30000" wrap="square" tIns="30000">
            <a:normAutofit/>
          </a:bodyPr>
          <a:lstStyle>
            <a:lvl1pPr indent="-328612" lvl="0" marL="457200" marR="0" rtl="0" algn="l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28612" lvl="1" marL="914400" marR="0" rtl="0" algn="l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28612" lvl="2" marL="1371600" marR="0" rtl="0" algn="l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28612" lvl="3" marL="1828800" marR="0" rtl="0" algn="l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28612" lvl="4" marL="2286000" marR="0" rtl="0" algn="l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28612" lvl="5" marL="2743200" marR="0" rtl="0" algn="l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28612" lvl="6" marL="3200400" marR="0" rtl="0" algn="l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28612" lvl="7" marL="3657600" marR="0" rtl="0" algn="l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28612" lvl="8" marL="4114800" marR="0" rtl="0" algn="l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2" type="sldNum"/>
          </p:nvPr>
        </p:nvSpPr>
        <p:spPr>
          <a:xfrm>
            <a:off x="8951863" y="9757916"/>
            <a:ext cx="435379" cy="233710"/>
          </a:xfrm>
          <a:prstGeom prst="rect">
            <a:avLst/>
          </a:prstGeom>
          <a:noFill/>
          <a:ln>
            <a:noFill/>
          </a:ln>
        </p:spPr>
        <p:txBody>
          <a:bodyPr anchorCtr="0" anchor="t" bIns="30000" lIns="30000" spcFirstLastPara="1" rIns="30000" wrap="square" tIns="30000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2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gif"/><Relationship Id="rId4" Type="http://schemas.openxmlformats.org/officeDocument/2006/relationships/image" Target="../media/image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Relationship Id="rId4" Type="http://schemas.openxmlformats.org/officeDocument/2006/relationships/image" Target="../media/image2.gif"/><Relationship Id="rId5" Type="http://schemas.openxmlformats.org/officeDocument/2006/relationships/image" Target="../media/image1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gif"/><Relationship Id="rId4" Type="http://schemas.openxmlformats.org/officeDocument/2006/relationships/image" Target="../media/image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type="title"/>
          </p:nvPr>
        </p:nvSpPr>
        <p:spPr>
          <a:xfrm>
            <a:off x="4693717" y="2428414"/>
            <a:ext cx="8857688" cy="1708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3750" lIns="33750" spcFirstLastPara="1" rIns="33750" wrap="square" tIns="337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4500" u="sng">
                <a:latin typeface="Tahoma"/>
                <a:ea typeface="Tahoma"/>
                <a:cs typeface="Tahoma"/>
                <a:sym typeface="Tahoma"/>
              </a:rPr>
              <a:t>STEM FUNDAMENTAL</a:t>
            </a:r>
            <a:endParaRPr sz="4500" u="sng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" name="Google Shape;39;p12"/>
          <p:cNvSpPr txBox="1"/>
          <p:nvPr/>
        </p:nvSpPr>
        <p:spPr>
          <a:xfrm>
            <a:off x="4751274" y="4413787"/>
            <a:ext cx="9662149" cy="2950763"/>
          </a:xfrm>
          <a:prstGeom prst="rect">
            <a:avLst/>
          </a:prstGeom>
          <a:noFill/>
          <a:ln>
            <a:noFill/>
          </a:ln>
        </p:spPr>
        <p:txBody>
          <a:bodyPr anchorCtr="0" anchor="t" bIns="51400" lIns="102850" spcFirstLastPara="1" rIns="102850" wrap="square" tIns="5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SESSION NO:</a:t>
            </a:r>
            <a:r>
              <a:rPr b="0" i="0" lang="en-US" sz="37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1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TOPIC OF THE DAY:</a:t>
            </a:r>
            <a:r>
              <a:rPr b="0" i="0" lang="en-US" sz="37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Thaumatrope.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LEARNING TARGET: </a:t>
            </a:r>
            <a:r>
              <a:rPr b="0" i="0" lang="en-US" sz="37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Persistence of Vision.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>
            <p:ph type="title"/>
          </p:nvPr>
        </p:nvSpPr>
        <p:spPr>
          <a:xfrm>
            <a:off x="5680130" y="1783423"/>
            <a:ext cx="6133617" cy="845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30000" lIns="30000" spcFirstLastPara="1" rIns="30000" wrap="square" tIns="300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4000">
                <a:solidFill>
                  <a:srgbClr val="292C2F"/>
                </a:solidFill>
                <a:latin typeface="Tahoma"/>
                <a:ea typeface="Tahoma"/>
                <a:cs typeface="Tahoma"/>
                <a:sym typeface="Tahoma"/>
              </a:rPr>
              <a:t>Flip Book</a:t>
            </a:r>
            <a:endParaRPr/>
          </a:p>
        </p:txBody>
      </p:sp>
      <p:sp>
        <p:nvSpPr>
          <p:cNvPr id="45" name="Google Shape;45;p13"/>
          <p:cNvSpPr txBox="1"/>
          <p:nvPr>
            <p:ph idx="1" type="body"/>
          </p:nvPr>
        </p:nvSpPr>
        <p:spPr>
          <a:xfrm>
            <a:off x="3290591" y="2745879"/>
            <a:ext cx="11706820" cy="6630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30000" lIns="30000" spcFirstLastPara="1" rIns="30000" wrap="square" tIns="30000">
            <a:normAutofit/>
          </a:bodyPr>
          <a:lstStyle/>
          <a:p>
            <a:pPr indent="-267891" lvl="0" marL="514350" rtl="0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</a:pPr>
            <a:r>
              <a:t/>
            </a:r>
            <a:endParaRPr/>
          </a:p>
        </p:txBody>
      </p:sp>
      <p:pic>
        <p:nvPicPr>
          <p:cNvPr id="46" name="Google Shape;4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2806" y="2629061"/>
            <a:ext cx="10128869" cy="5704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9380" y="2669099"/>
            <a:ext cx="9585586" cy="539894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4"/>
          <p:cNvSpPr txBox="1"/>
          <p:nvPr>
            <p:ph type="title"/>
          </p:nvPr>
        </p:nvSpPr>
        <p:spPr>
          <a:xfrm>
            <a:off x="6063713" y="1707225"/>
            <a:ext cx="5750033" cy="961874"/>
          </a:xfrm>
          <a:prstGeom prst="rect">
            <a:avLst/>
          </a:prstGeom>
          <a:noFill/>
          <a:ln>
            <a:noFill/>
          </a:ln>
        </p:spPr>
        <p:txBody>
          <a:bodyPr anchorCtr="0" anchor="ctr" bIns="30000" lIns="30000" spcFirstLastPara="1" rIns="30000" wrap="square" tIns="300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4000">
                <a:solidFill>
                  <a:srgbClr val="292C2F"/>
                </a:solidFill>
                <a:latin typeface="Tahoma"/>
                <a:ea typeface="Tahoma"/>
                <a:cs typeface="Tahoma"/>
                <a:sym typeface="Tahoma"/>
              </a:rPr>
              <a:t>Flip Book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5924227" y="2079185"/>
            <a:ext cx="6447458" cy="1054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0000" lIns="30000" spcFirstLastPara="1" rIns="30000" wrap="square" tIns="300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4000">
                <a:solidFill>
                  <a:srgbClr val="292C2F"/>
                </a:solidFill>
                <a:latin typeface="Tahoma"/>
                <a:ea typeface="Tahoma"/>
                <a:cs typeface="Tahoma"/>
                <a:sym typeface="Tahoma"/>
              </a:rPr>
              <a:t>Thaumatrope</a:t>
            </a:r>
            <a:endParaRPr/>
          </a:p>
        </p:txBody>
      </p:sp>
      <p:pic>
        <p:nvPicPr>
          <p:cNvPr descr="thaumatrope" id="58" name="Google Shape;58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1240" y="3502617"/>
            <a:ext cx="5808475" cy="367483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/>
          <p:nvPr/>
        </p:nvSpPr>
        <p:spPr>
          <a:xfrm>
            <a:off x="8737131" y="4557412"/>
            <a:ext cx="6869661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292C2F"/>
                </a:solidFill>
                <a:latin typeface="Tahoma"/>
                <a:ea typeface="Tahoma"/>
                <a:cs typeface="Tahoma"/>
                <a:sym typeface="Tahoma"/>
              </a:rPr>
              <a:t>A Thaumatrope is a disk with a picture on each side which  is attached to two pieces of string.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3564611" y="2143951"/>
            <a:ext cx="11216900" cy="11464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292C2F"/>
                </a:solidFill>
                <a:latin typeface="Tahoma"/>
                <a:ea typeface="Tahoma"/>
                <a:cs typeface="Tahoma"/>
                <a:sym typeface="Tahoma"/>
              </a:rPr>
              <a:t>Persistence of vision is also known as an optical illusion that takes place when pictures are in motion. </a:t>
            </a:r>
            <a:endParaRPr b="0" i="0" sz="3500" u="none" cap="none" strike="noStrike">
              <a:solidFill>
                <a:srgbClr val="292C2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File:Gif que reprodueix l'efecte que produïen els discs estroboscòpics.  .gif - Wikimedia Commons" id="65" name="Google Shape;6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1425" y="3800798"/>
            <a:ext cx="5784742" cy="421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olcanic-illusion.gif" id="66" name="Google Shape;6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4678" y="3800797"/>
            <a:ext cx="5269424" cy="4366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>
            <a:off x="5606512" y="1824461"/>
            <a:ext cx="7973878" cy="6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292C2F"/>
                </a:solidFill>
                <a:latin typeface="Tahoma"/>
                <a:ea typeface="Tahoma"/>
                <a:cs typeface="Tahoma"/>
                <a:sym typeface="Tahoma"/>
              </a:rPr>
              <a:t>Application of a Thaumatrope</a:t>
            </a:r>
            <a:endParaRPr b="0" i="0" sz="4000" u="none" cap="none" strike="noStrike">
              <a:solidFill>
                <a:srgbClr val="292C2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EsteemedDisfiguredDromaeosaur-small" id="72" name="Google Shape;7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5648" y="2713419"/>
            <a:ext cx="4058487" cy="30438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_Horse_in_Motion-anim" id="73" name="Google Shape;7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5321" y="4179650"/>
            <a:ext cx="4727926" cy="31552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do you see? How do optical illusions work - and examples including  'running man' and illusory motion | NationalWorld" id="74" name="Google Shape;7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86754" y="4896547"/>
            <a:ext cx="3772818" cy="3772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/>
          <p:nvPr/>
        </p:nvSpPr>
        <p:spPr>
          <a:xfrm>
            <a:off x="9054914" y="5005001"/>
            <a:ext cx="178175" cy="2769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4"/>
          <p:cNvSpPr/>
          <p:nvPr/>
        </p:nvSpPr>
        <p:spPr>
          <a:xfrm>
            <a:off x="5480279" y="2271908"/>
            <a:ext cx="7871513" cy="6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292C2F"/>
                </a:solidFill>
                <a:latin typeface="Tahoma"/>
                <a:ea typeface="Tahoma"/>
                <a:cs typeface="Tahoma"/>
                <a:sym typeface="Tahoma"/>
              </a:rPr>
              <a:t>Let’s make our Thaumatrope</a:t>
            </a:r>
            <a:endParaRPr b="1" i="0" sz="4000" u="none" cap="none" strike="noStrike">
              <a:solidFill>
                <a:srgbClr val="292C2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Thoumatrope" id="81" name="Google Shape;81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9857" y="3226407"/>
            <a:ext cx="5966460" cy="4474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4492" y="4395439"/>
            <a:ext cx="5807177" cy="4355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8468" y="2349513"/>
            <a:ext cx="7079226" cy="2687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352" y="2346806"/>
            <a:ext cx="10992021" cy="4968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eme1">
  <a:themeElements>
    <a:clrScheme name="White">
      <a:dk1>
        <a:srgbClr val="FFFFF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2022-04-22T06:16:00Z</dcterms:created>
  <dc:creator>iRobokid Robotics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2022-04-22T05:30:00Z</vt:filetime>
  </property>
  <property fmtid="{D5CDD505-2E9C-101B-9397-08002B2CF9AE}" pid="3" name="Creator">
    <vt:lpwstr>Canva</vt:lpwstr>
  </property>
  <property fmtid="{D5CDD505-2E9C-101B-9397-08002B2CF9AE}" pid="4" name="LastSaved">
    <vt:filetime>2022-04-22T05:30:00Z</vt:filetime>
  </property>
  <property fmtid="{D5CDD505-2E9C-101B-9397-08002B2CF9AE}" pid="5" name="ICV">
    <vt:lpwstr>6F9A15A3BE574DEE897AB31BD4D3152C</vt:lpwstr>
  </property>
  <property fmtid="{D5CDD505-2E9C-101B-9397-08002B2CF9AE}" pid="6" name="KSOProductBuildVer">
    <vt:lpwstr>1033-11.2.0.11074</vt:lpwstr>
  </property>
</Properties>
</file>